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332509402667256"/>
          <c:y val="0.17215255648597746"/>
          <c:w val="0.51631684483999674"/>
          <c:h val="0.7913011091134184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CHURN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C3B-4AF5-9C58-EBB6283A4C77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CHURNED</c:v>
                </c:pt>
                <c:pt idx="1">
                  <c:v>RETAINED 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0.20369999999999999</c:v>
                </c:pt>
                <c:pt idx="1">
                  <c:v>0.79630000000000001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B-4AF5-9C58-EBB6283A4C7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Tenure</a:t>
            </a:r>
            <a:r>
              <a:rPr lang="en-US" baseline="0" dirty="0"/>
              <a:t> As Per Churned 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Churned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95</c:v>
                </c:pt>
                <c:pt idx="1">
                  <c:v>232</c:v>
                </c:pt>
                <c:pt idx="2">
                  <c:v>201</c:v>
                </c:pt>
                <c:pt idx="3">
                  <c:v>213</c:v>
                </c:pt>
                <c:pt idx="4">
                  <c:v>203</c:v>
                </c:pt>
                <c:pt idx="5">
                  <c:v>209</c:v>
                </c:pt>
                <c:pt idx="6">
                  <c:v>196</c:v>
                </c:pt>
                <c:pt idx="7">
                  <c:v>177</c:v>
                </c:pt>
                <c:pt idx="8">
                  <c:v>197</c:v>
                </c:pt>
                <c:pt idx="9">
                  <c:v>213</c:v>
                </c:pt>
                <c:pt idx="10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92-4E79-922D-128ADBCE02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Retained 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318</c:v>
                </c:pt>
                <c:pt idx="1">
                  <c:v>803</c:v>
                </c:pt>
                <c:pt idx="2">
                  <c:v>847</c:v>
                </c:pt>
                <c:pt idx="3">
                  <c:v>796</c:v>
                </c:pt>
                <c:pt idx="4">
                  <c:v>786</c:v>
                </c:pt>
                <c:pt idx="5">
                  <c:v>803</c:v>
                </c:pt>
                <c:pt idx="6">
                  <c:v>771</c:v>
                </c:pt>
                <c:pt idx="7">
                  <c:v>851</c:v>
                </c:pt>
                <c:pt idx="8">
                  <c:v>828</c:v>
                </c:pt>
                <c:pt idx="9">
                  <c:v>771</c:v>
                </c:pt>
                <c:pt idx="10">
                  <c:v>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92-4E79-922D-128ADBCE022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35027744"/>
        <c:axId val="1035029184"/>
      </c:lineChart>
      <c:catAx>
        <c:axId val="1035027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35029184"/>
        <c:crosses val="autoZero"/>
        <c:auto val="1"/>
        <c:lblAlgn val="ctr"/>
        <c:lblOffset val="100"/>
        <c:noMultiLvlLbl val="0"/>
      </c:catAx>
      <c:valAx>
        <c:axId val="1035029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3502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err="1"/>
              <a:t>Numofproducts</a:t>
            </a:r>
            <a:r>
              <a:rPr lang="en-US" sz="1600" b="1" baseline="0" dirty="0"/>
              <a:t> As Per Churned </a:t>
            </a:r>
            <a:endParaRPr lang="en-IN" sz="1600" b="1" dirty="0"/>
          </a:p>
        </c:rich>
      </c:tx>
      <c:layout>
        <c:manualLayout>
          <c:xMode val="edge"/>
          <c:yMode val="edge"/>
          <c:x val="0.13079451140768628"/>
          <c:y val="2.48198444101932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Churned </c:v>
                </c:pt>
              </c:strCache>
            </c:strRef>
          </c:tx>
          <c:spPr>
            <a:noFill/>
            <a:ln w="25400" cap="flat" cmpd="sng" algn="ctr">
              <a:solidFill>
                <a:schemeClr val="accent1">
                  <a:tint val="770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1409</c:v>
                </c:pt>
                <c:pt idx="1">
                  <c:v>348</c:v>
                </c:pt>
                <c:pt idx="2">
                  <c:v>220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D-4B9B-A1D9-377BC70061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Retained </c:v>
                </c:pt>
              </c:strCache>
            </c:strRef>
          </c:tx>
          <c:spPr>
            <a:noFill/>
            <a:ln w="25400" cap="flat" cmpd="sng" algn="ctr">
              <a:solidFill>
                <a:schemeClr val="accent1">
                  <a:shade val="760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3675</c:v>
                </c:pt>
                <c:pt idx="1">
                  <c:v>4242</c:v>
                </c:pt>
                <c:pt idx="2">
                  <c:v>46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0D-4B9B-A1D9-377BC70061B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1190020304"/>
        <c:axId val="1190021264"/>
      </c:barChart>
      <c:catAx>
        <c:axId val="119002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021264"/>
        <c:crosses val="autoZero"/>
        <c:auto val="1"/>
        <c:lblAlgn val="ctr"/>
        <c:lblOffset val="100"/>
        <c:noMultiLvlLbl val="0"/>
      </c:catAx>
      <c:valAx>
        <c:axId val="1190021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020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Before</a:t>
            </a:r>
            <a:r>
              <a:rPr lang="en-US" sz="1400" baseline="0" dirty="0"/>
              <a:t> Hyperparameter Tuning</a:t>
            </a:r>
            <a:endParaRPr lang="en-IN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Roc Auc Score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Logistic regression</c:v>
                </c:pt>
                <c:pt idx="1">
                  <c:v>Naïve Bayes</c:v>
                </c:pt>
                <c:pt idx="2">
                  <c:v>Support Vector Machine</c:v>
                </c:pt>
                <c:pt idx="3">
                  <c:v>Random Forest</c:v>
                </c:pt>
                <c:pt idx="4">
                  <c:v>XGBoost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6.7000000000000002E-3</c:v>
                </c:pt>
                <c:pt idx="1">
                  <c:v>7.1999999999999998E-3</c:v>
                </c:pt>
                <c:pt idx="2">
                  <c:v>7.3000000000000001E-3</c:v>
                </c:pt>
                <c:pt idx="3">
                  <c:v>7.6E-3</c:v>
                </c:pt>
                <c:pt idx="4">
                  <c:v>7.4999999999999997E-3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06-4749-8C1C-8169E8FB22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082309808"/>
        <c:axId val="1082307408"/>
      </c:barChart>
      <c:catAx>
        <c:axId val="1082309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2307408"/>
        <c:crosses val="autoZero"/>
        <c:auto val="1"/>
        <c:lblAlgn val="ctr"/>
        <c:lblOffset val="100"/>
        <c:noMultiLvlLbl val="0"/>
      </c:catAx>
      <c:valAx>
        <c:axId val="1082307408"/>
        <c:scaling>
          <c:orientation val="minMax"/>
        </c:scaling>
        <c:delete val="0"/>
        <c:axPos val="b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230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After</a:t>
            </a:r>
            <a:r>
              <a:rPr lang="en-US" sz="1400" baseline="0" dirty="0"/>
              <a:t> Hyperparameter tuning</a:t>
            </a:r>
            <a:endParaRPr lang="en-US" sz="1400" dirty="0"/>
          </a:p>
        </c:rich>
      </c:tx>
      <c:layout>
        <c:manualLayout>
          <c:xMode val="edge"/>
          <c:yMode val="edge"/>
          <c:x val="0.28574346131760853"/>
          <c:y val="3.8139054391697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Roc Auc 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Logistic Regresssion</c:v>
                </c:pt>
                <c:pt idx="1">
                  <c:v>Naïve Bayes</c:v>
                </c:pt>
                <c:pt idx="2">
                  <c:v>Support Vector Machine</c:v>
                </c:pt>
                <c:pt idx="3">
                  <c:v>Random Forest</c:v>
                </c:pt>
                <c:pt idx="4">
                  <c:v>XGBoost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7.4000000000000003E-3</c:v>
                </c:pt>
                <c:pt idx="1">
                  <c:v>7.9000000000000008E-3</c:v>
                </c:pt>
                <c:pt idx="2">
                  <c:v>8.3999999999999995E-3</c:v>
                </c:pt>
                <c:pt idx="3">
                  <c:v>8.3999999999999995E-3</c:v>
                </c:pt>
                <c:pt idx="4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CA-4DCD-9E69-E16C3F3DED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485701392"/>
        <c:axId val="1193667248"/>
      </c:barChart>
      <c:catAx>
        <c:axId val="1485701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3667248"/>
        <c:crosses val="autoZero"/>
        <c:auto val="1"/>
        <c:lblAlgn val="ctr"/>
        <c:lblOffset val="100"/>
        <c:noMultiLvlLbl val="0"/>
      </c:catAx>
      <c:valAx>
        <c:axId val="1193667248"/>
        <c:scaling>
          <c:orientation val="minMax"/>
        </c:scaling>
        <c:delete val="0"/>
        <c:axPos val="b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570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9395225112614354"/>
          <c:y val="0.31344127672245026"/>
          <c:w val="0.41209549774771287"/>
          <c:h val="0.56747016924246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HasCrCard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Not Have</c:v>
                </c:pt>
                <c:pt idx="1">
                  <c:v>Have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0.29449999999999998</c:v>
                </c:pt>
                <c:pt idx="1">
                  <c:v>0.70550000000000002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BC-4F38-9043-0465173A6B5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ACTIVE STATUS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ACTIVE STATUS 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Active</c:v>
                </c:pt>
                <c:pt idx="1">
                  <c:v>Not Active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0.5151</c:v>
                </c:pt>
                <c:pt idx="1">
                  <c:v>0.4849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9-4398-91AA-8D2405DF2B3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0773564225554"/>
          <c:y val="0.26020048717894684"/>
          <c:w val="0.50341750466600854"/>
          <c:h val="0.710867211558340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0.54569999999999996</c:v>
                </c:pt>
                <c:pt idx="1">
                  <c:v>0.45429999999999998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8C-47CB-AB9A-17F99AD47BA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Status Of Credit Card 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 Have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1594</c:v>
                </c:pt>
                <c:pt idx="1">
                  <c:v>1351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45-48B3-A7BC-6777E3C31D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Have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3863</c:v>
                </c:pt>
                <c:pt idx="1">
                  <c:v>3192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45-48B3-A7BC-6777E3C31D0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043448832"/>
        <c:axId val="1043448352"/>
      </c:barChart>
      <c:catAx>
        <c:axId val="104344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448352"/>
        <c:crosses val="autoZero"/>
        <c:auto val="1"/>
        <c:lblAlgn val="ctr"/>
        <c:lblOffset val="100"/>
        <c:noMultiLvlLbl val="0"/>
      </c:catAx>
      <c:valAx>
        <c:axId val="104344835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04344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Status</a:t>
            </a:r>
            <a:r>
              <a:rPr lang="en-US" baseline="0" dirty="0"/>
              <a:t> of active</a:t>
            </a:r>
            <a:endParaRPr lang="en-IN" dirty="0"/>
          </a:p>
        </c:rich>
      </c:tx>
      <c:layout>
        <c:manualLayout>
          <c:xMode val="edge"/>
          <c:yMode val="edge"/>
          <c:x val="0.15352337598425198"/>
          <c:y val="3.79204938621799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Active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2867</c:v>
                </c:pt>
                <c:pt idx="1">
                  <c:v>2284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73-4F4B-A59D-6968993C40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Active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2590</c:v>
                </c:pt>
                <c:pt idx="1">
                  <c:v>2259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73-4F4B-A59D-6968993C406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66798688"/>
        <c:axId val="366799168"/>
      </c:barChart>
      <c:catAx>
        <c:axId val="366798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799168"/>
        <c:crosses val="autoZero"/>
        <c:auto val="1"/>
        <c:lblAlgn val="ctr"/>
        <c:lblOffset val="100"/>
        <c:noMultiLvlLbl val="0"/>
      </c:catAx>
      <c:valAx>
        <c:axId val="366799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6798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Geography</a:t>
            </a:r>
            <a:r>
              <a:rPr lang="en-US" baseline="0" dirty="0"/>
              <a:t> as per churned 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5721994460611152E-2"/>
          <c:y val="0.11794800807538831"/>
          <c:w val="0.91395731276007808"/>
          <c:h val="0.748111904015858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Churned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76000"/>
                  </a:schemeClr>
                </a:gs>
                <a:gs pos="75000">
                  <a:schemeClr val="accent1">
                    <a:shade val="76000"/>
                    <a:lumMod val="60000"/>
                    <a:lumOff val="40000"/>
                  </a:schemeClr>
                </a:gs>
                <a:gs pos="51000">
                  <a:schemeClr val="accent1">
                    <a:shade val="76000"/>
                    <a:alpha val="75000"/>
                  </a:schemeClr>
                </a:gs>
                <a:gs pos="100000">
                  <a:schemeClr val="accent1">
                    <a:shade val="76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France</c:v>
                </c:pt>
                <c:pt idx="1">
                  <c:v>Spain</c:v>
                </c:pt>
                <c:pt idx="2">
                  <c:v>Germany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810</c:v>
                </c:pt>
                <c:pt idx="1">
                  <c:v>413</c:v>
                </c:pt>
                <c:pt idx="2">
                  <c:v>814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A8-490D-A4BA-1905020DDB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Retained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77000"/>
                  </a:schemeClr>
                </a:gs>
                <a:gs pos="75000">
                  <a:schemeClr val="accent1">
                    <a:tint val="77000"/>
                    <a:lumMod val="60000"/>
                    <a:lumOff val="40000"/>
                  </a:schemeClr>
                </a:gs>
                <a:gs pos="51000">
                  <a:schemeClr val="accent1">
                    <a:tint val="77000"/>
                    <a:alpha val="75000"/>
                  </a:schemeClr>
                </a:gs>
                <a:gs pos="100000">
                  <a:schemeClr val="accent1">
                    <a:tint val="77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France</c:v>
                </c:pt>
                <c:pt idx="1">
                  <c:v>Spain</c:v>
                </c:pt>
                <c:pt idx="2">
                  <c:v>Germany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4204</c:v>
                </c:pt>
                <c:pt idx="1">
                  <c:v>2064</c:v>
                </c:pt>
                <c:pt idx="2">
                  <c:v>1695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A8-490D-A4BA-1905020DDB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707262656"/>
        <c:axId val="707264096"/>
      </c:barChart>
      <c:catAx>
        <c:axId val="70726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264096"/>
        <c:crosses val="autoZero"/>
        <c:auto val="1"/>
        <c:lblAlgn val="ctr"/>
        <c:lblOffset val="100"/>
        <c:noMultiLvlLbl val="0"/>
      </c:catAx>
      <c:valAx>
        <c:axId val="707264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262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HasCrCard</a:t>
            </a:r>
            <a:r>
              <a:rPr lang="en-US" baseline="0" dirty="0"/>
              <a:t> As Per Churned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66075483578291"/>
          <c:y val="0.1970162290776224"/>
          <c:w val="0.68333778678765411"/>
          <c:h val="0.7087067741497785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77000"/>
                    <a:tint val="98000"/>
                    <a:lumMod val="114000"/>
                  </a:schemeClr>
                </a:gs>
                <a:gs pos="100000">
                  <a:schemeClr val="accent1">
                    <a:tint val="77000"/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Not Have </c:v>
                </c:pt>
                <c:pt idx="1">
                  <c:v>Have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613</c:v>
                </c:pt>
                <c:pt idx="1">
                  <c:v>1424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82-4172-88DA-DF98DDE2A2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Retained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76000"/>
                    <a:tint val="98000"/>
                    <a:lumMod val="114000"/>
                  </a:schemeClr>
                </a:gs>
                <a:gs pos="100000">
                  <a:schemeClr val="accent1">
                    <a:shade val="76000"/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Not Have </c:v>
                </c:pt>
                <c:pt idx="1">
                  <c:v>Have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2332</c:v>
                </c:pt>
                <c:pt idx="1">
                  <c:v>5631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82-4172-88DA-DF98DDE2A2A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13484608"/>
        <c:axId val="913493248"/>
      </c:barChart>
      <c:catAx>
        <c:axId val="913484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493248"/>
        <c:crosses val="autoZero"/>
        <c:auto val="1"/>
        <c:lblAlgn val="ctr"/>
        <c:lblOffset val="100"/>
        <c:noMultiLvlLbl val="0"/>
      </c:catAx>
      <c:valAx>
        <c:axId val="9134932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484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904296029747003"/>
          <c:y val="0.44779400362476868"/>
          <c:w val="0.17700145837656298"/>
          <c:h val="0.19707316895879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Member</a:t>
            </a:r>
            <a:r>
              <a:rPr lang="en-US" baseline="0" dirty="0"/>
              <a:t> Status As Per Churned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190054097587453E-2"/>
          <c:y val="0.14018354480716441"/>
          <c:w val="0.88575263501435375"/>
          <c:h val="0.6536310096517543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Churned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Active</c:v>
                </c:pt>
                <c:pt idx="1">
                  <c:v>Not Active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735</c:v>
                </c:pt>
                <c:pt idx="1">
                  <c:v>1302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AC-4D9D-917F-C5A17ED27B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Retained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4000"/>
                  </a:schemeClr>
                </a:gs>
                <a:gs pos="100000">
                  <a:schemeClr val="accent5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Active</c:v>
                </c:pt>
                <c:pt idx="1">
                  <c:v>Not Active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4416</c:v>
                </c:pt>
                <c:pt idx="1">
                  <c:v>3547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AC-4D9D-917F-C5A17ED27B0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048001984"/>
        <c:axId val="1048000544"/>
      </c:barChart>
      <c:catAx>
        <c:axId val="104800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000544"/>
        <c:crosses val="autoZero"/>
        <c:auto val="1"/>
        <c:lblAlgn val="ctr"/>
        <c:lblOffset val="100"/>
        <c:noMultiLvlLbl val="0"/>
      </c:catAx>
      <c:valAx>
        <c:axId val="104800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001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26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63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155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1781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363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947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418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20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07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68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91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46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90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90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36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2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72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1C585FC-5936-4537-A100-B8AF120DE4D4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6C3A1-74AB-46F0-AC7C-98E4489CF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853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57D67-B7DE-00D5-C951-6A3CE8F43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523" y="1165123"/>
            <a:ext cx="7826477" cy="4527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B469E-4AD1-0B5E-A2FF-A84EE108C063}"/>
              </a:ext>
            </a:extLst>
          </p:cNvPr>
          <p:cNvSpPr txBox="1"/>
          <p:nvPr/>
        </p:nvSpPr>
        <p:spPr>
          <a:xfrm>
            <a:off x="226143" y="1632153"/>
            <a:ext cx="4355689" cy="2308324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/>
              <a:t>BANK CUSTOMER CHURN PREDICTION MODEL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69955-A82B-BA88-334C-10E39EC41A09}"/>
              </a:ext>
            </a:extLst>
          </p:cNvPr>
          <p:cNvSpPr txBox="1"/>
          <p:nvPr/>
        </p:nvSpPr>
        <p:spPr>
          <a:xfrm>
            <a:off x="226143" y="6015079"/>
            <a:ext cx="9989574" cy="36933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Understanding bank customer churn is key to retaining loyalty and enhancing customer experience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78D8F-97B3-AFC2-030B-C305F5FA291C}"/>
              </a:ext>
            </a:extLst>
          </p:cNvPr>
          <p:cNvSpPr txBox="1"/>
          <p:nvPr/>
        </p:nvSpPr>
        <p:spPr>
          <a:xfrm>
            <a:off x="9763433" y="6429614"/>
            <a:ext cx="3578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Bold" panose="020B0502040204020203" pitchFamily="34" charset="0"/>
              </a:rPr>
              <a:t>PRESENTED BY: AFTAB KHAN</a:t>
            </a:r>
            <a:endParaRPr lang="en-IN" sz="1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33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0CF6CC-3146-8026-F917-0194D32029C3}"/>
              </a:ext>
            </a:extLst>
          </p:cNvPr>
          <p:cNvSpPr txBox="1"/>
          <p:nvPr/>
        </p:nvSpPr>
        <p:spPr>
          <a:xfrm>
            <a:off x="88490" y="147484"/>
            <a:ext cx="234991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/>
              <a:t>HEATMAP</a:t>
            </a:r>
            <a:endParaRPr lang="en-IN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8869F-D152-DF8A-5739-C39325803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019" y="1229033"/>
            <a:ext cx="6581865" cy="50931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609AE-E7D9-CA27-8446-165EE7082F62}"/>
              </a:ext>
            </a:extLst>
          </p:cNvPr>
          <p:cNvSpPr txBox="1"/>
          <p:nvPr/>
        </p:nvSpPr>
        <p:spPr>
          <a:xfrm>
            <a:off x="491613" y="2081840"/>
            <a:ext cx="27628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dirty="0">
                <a:effectLst/>
                <a:latin typeface="Helvetica Neue"/>
              </a:rPr>
              <a:t>From above heatmap we observed that: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Helvetica Neue"/>
              </a:rPr>
              <a:t>There is no features with Highly Correlated</a:t>
            </a:r>
          </a:p>
          <a:p>
            <a:pPr algn="l">
              <a:buFont typeface="+mj-lt"/>
              <a:buAutoNum type="arabicPeriod"/>
            </a:pPr>
            <a:endParaRPr lang="en-US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Helvetica Neue"/>
              </a:rPr>
              <a:t>Balance and </a:t>
            </a:r>
            <a:r>
              <a:rPr lang="en-US" i="0" dirty="0" err="1">
                <a:effectLst/>
                <a:latin typeface="Helvetica Neue"/>
              </a:rPr>
              <a:t>NumOfProducts</a:t>
            </a:r>
            <a:r>
              <a:rPr lang="en-US" i="0" dirty="0">
                <a:effectLst/>
                <a:latin typeface="Helvetica Neue"/>
              </a:rPr>
              <a:t> are negatively correlated with points (-</a:t>
            </a:r>
            <a:r>
              <a:rPr lang="en-US" b="1" i="0" dirty="0">
                <a:effectLst/>
                <a:latin typeface="Helvetica Neue"/>
              </a:rPr>
              <a:t>0.3</a:t>
            </a:r>
            <a:r>
              <a:rPr lang="en-US" i="0" dirty="0">
                <a:effectLst/>
                <a:latin typeface="Helvetica Neue"/>
              </a:rPr>
              <a:t>)</a:t>
            </a:r>
          </a:p>
          <a:p>
            <a:pPr algn="l">
              <a:buFont typeface="+mj-lt"/>
              <a:buAutoNum type="arabicPeriod"/>
            </a:pPr>
            <a:endParaRPr lang="en-US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Helvetica Neue"/>
              </a:rPr>
              <a:t>Age and Balance are </a:t>
            </a:r>
            <a:r>
              <a:rPr lang="en-US" i="0" dirty="0" err="1">
                <a:effectLst/>
                <a:latin typeface="Helvetica Neue"/>
              </a:rPr>
              <a:t>correalted</a:t>
            </a:r>
            <a:r>
              <a:rPr lang="en-US" i="0" dirty="0">
                <a:effectLst/>
                <a:latin typeface="Helvetica Neue"/>
              </a:rPr>
              <a:t> with points (</a:t>
            </a:r>
            <a:r>
              <a:rPr lang="en-US" b="1" i="0" dirty="0">
                <a:effectLst/>
                <a:latin typeface="Helvetica Neue"/>
              </a:rPr>
              <a:t>0.028</a:t>
            </a:r>
            <a:r>
              <a:rPr lang="en-US" i="0" dirty="0">
                <a:effectLst/>
                <a:latin typeface="Helvetica Neue"/>
              </a:rPr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496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E1EC8-576E-B6E1-3F8B-8887B5058995}"/>
              </a:ext>
            </a:extLst>
          </p:cNvPr>
          <p:cNvSpPr txBox="1"/>
          <p:nvPr/>
        </p:nvSpPr>
        <p:spPr>
          <a:xfrm>
            <a:off x="147484" y="117988"/>
            <a:ext cx="4365522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/>
              <a:t>PREPROCESSING</a:t>
            </a:r>
            <a:endParaRPr lang="en-IN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E79EE-7252-5F9F-C8F6-37C9E046C4E4}"/>
              </a:ext>
            </a:extLst>
          </p:cNvPr>
          <p:cNvSpPr txBox="1"/>
          <p:nvPr/>
        </p:nvSpPr>
        <p:spPr>
          <a:xfrm>
            <a:off x="6390968" y="1769807"/>
            <a:ext cx="4984955" cy="495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Helvetica Neue"/>
              </a:rPr>
              <a:t>Dropped Irrelevant Features: "</a:t>
            </a:r>
            <a:r>
              <a:rPr lang="en-US" b="1" i="0" dirty="0" err="1">
                <a:effectLst/>
                <a:latin typeface="Helvetica Neue"/>
              </a:rPr>
              <a:t>RowNumber</a:t>
            </a:r>
            <a:r>
              <a:rPr lang="en-US" i="0" dirty="0">
                <a:effectLst/>
                <a:latin typeface="Helvetica Neue"/>
              </a:rPr>
              <a:t>", "</a:t>
            </a:r>
            <a:r>
              <a:rPr lang="en-US" b="1" i="0" dirty="0" err="1">
                <a:effectLst/>
                <a:latin typeface="Helvetica Neue"/>
              </a:rPr>
              <a:t>CustomerId</a:t>
            </a:r>
            <a:r>
              <a:rPr lang="en-US" i="0" dirty="0">
                <a:effectLst/>
                <a:latin typeface="Helvetica Neue"/>
              </a:rPr>
              <a:t>", "</a:t>
            </a:r>
            <a:r>
              <a:rPr lang="en-US" b="1" i="0" dirty="0">
                <a:effectLst/>
                <a:latin typeface="Helvetica Neue"/>
              </a:rPr>
              <a:t>Surname</a:t>
            </a:r>
            <a:r>
              <a:rPr lang="en-US" i="0" dirty="0">
                <a:effectLst/>
                <a:latin typeface="Helvetica Neue"/>
              </a:rPr>
              <a:t>" to reduce noise.</a:t>
            </a:r>
          </a:p>
          <a:p>
            <a:pPr algn="l">
              <a:buFont typeface="+mj-lt"/>
              <a:buAutoNum type="arabicPeriod"/>
            </a:pPr>
            <a:endParaRPr lang="en-US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Helvetica Neue"/>
              </a:rPr>
              <a:t>Label Encoded Gender: Converted categorical </a:t>
            </a:r>
            <a:r>
              <a:rPr lang="en-US" b="1" i="0" dirty="0">
                <a:effectLst/>
                <a:latin typeface="Helvetica Neue"/>
              </a:rPr>
              <a:t>gender</a:t>
            </a:r>
            <a:r>
              <a:rPr lang="en-US" i="0" dirty="0">
                <a:effectLst/>
                <a:latin typeface="Helvetica Neue"/>
              </a:rPr>
              <a:t> feature into numerical format.</a:t>
            </a:r>
          </a:p>
          <a:p>
            <a:pPr algn="l">
              <a:buFont typeface="+mj-lt"/>
              <a:buAutoNum type="arabicPeriod"/>
            </a:pPr>
            <a:endParaRPr lang="en-US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Helvetica Neue"/>
              </a:rPr>
              <a:t>One-Hot Encoded Geography: Transformed categorical </a:t>
            </a:r>
            <a:r>
              <a:rPr lang="en-US" b="1" i="0" dirty="0">
                <a:effectLst/>
                <a:latin typeface="Helvetica Neue"/>
              </a:rPr>
              <a:t>geography</a:t>
            </a:r>
            <a:r>
              <a:rPr lang="en-US" i="0" dirty="0">
                <a:effectLst/>
                <a:latin typeface="Helvetica Neue"/>
              </a:rPr>
              <a:t> feature for better model interpretation.</a:t>
            </a:r>
          </a:p>
          <a:p>
            <a:pPr algn="l">
              <a:buFont typeface="+mj-lt"/>
              <a:buAutoNum type="arabicPeriod"/>
            </a:pPr>
            <a:endParaRPr lang="en-US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Helvetica Neue"/>
              </a:rPr>
              <a:t>Standard Scaling: Applied to normalize feature values for uniformity.</a:t>
            </a:r>
          </a:p>
          <a:p>
            <a:pPr algn="l">
              <a:buFont typeface="+mj-lt"/>
              <a:buAutoNum type="arabicPeriod"/>
            </a:pPr>
            <a:endParaRPr lang="en-US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Helvetica Neue"/>
              </a:rPr>
              <a:t>SMOTE Technique: Used to address class imbalance by oversampling the minority class.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1CC54-BD44-6CED-D335-DB087E04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8" y="2251588"/>
            <a:ext cx="4365523" cy="267037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9189E-745D-92BB-FB1C-9B4F65E9A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009" y="4758432"/>
            <a:ext cx="694964" cy="659141"/>
          </a:xfrm>
          <a:prstGeom prst="flowChartConnector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EE2ECC-B684-F499-8559-915D366E7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286" y="5889143"/>
            <a:ext cx="730687" cy="659141"/>
          </a:xfrm>
          <a:prstGeom prst="flowChartConnector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30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01C31D-E91F-7E73-3ED7-5C1C9B7DABBA}"/>
              </a:ext>
            </a:extLst>
          </p:cNvPr>
          <p:cNvSpPr txBox="1"/>
          <p:nvPr/>
        </p:nvSpPr>
        <p:spPr>
          <a:xfrm>
            <a:off x="0" y="0"/>
            <a:ext cx="6941574" cy="861774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/>
              <a:t>SPLITING THE DATA INTO X &amp; Y</a:t>
            </a:r>
            <a:endParaRPr lang="en-IN" sz="3200" b="1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99851-9B04-A12C-5DF3-88746DFC63A4}"/>
              </a:ext>
            </a:extLst>
          </p:cNvPr>
          <p:cNvSpPr txBox="1"/>
          <p:nvPr/>
        </p:nvSpPr>
        <p:spPr>
          <a:xfrm>
            <a:off x="0" y="1198633"/>
            <a:ext cx="7905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We divided the dataset into two parts: X and y.</a:t>
            </a:r>
          </a:p>
          <a:p>
            <a:endParaRPr lang="en-US" b="0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"</a:t>
            </a:r>
            <a:r>
              <a:rPr lang="en-US" b="1" i="0" dirty="0">
                <a:effectLst/>
                <a:latin typeface="Söhne"/>
              </a:rPr>
              <a:t>X</a:t>
            </a:r>
            <a:r>
              <a:rPr lang="en-US" b="0" i="0" dirty="0">
                <a:effectLst/>
                <a:latin typeface="Söhne"/>
              </a:rPr>
              <a:t>" typically represents the </a:t>
            </a:r>
            <a:r>
              <a:rPr lang="en-US" b="1" i="0" dirty="0">
                <a:effectLst/>
                <a:latin typeface="Söhne"/>
              </a:rPr>
              <a:t>independent</a:t>
            </a:r>
            <a:r>
              <a:rPr lang="en-US" b="0" i="0" dirty="0">
                <a:effectLst/>
                <a:latin typeface="Söhne"/>
              </a:rPr>
              <a:t> Variables, and "</a:t>
            </a:r>
            <a:r>
              <a:rPr lang="en-US" b="1" i="0" dirty="0">
                <a:effectLst/>
                <a:latin typeface="Söhne"/>
              </a:rPr>
              <a:t>y</a:t>
            </a:r>
            <a:r>
              <a:rPr lang="en-US" b="0" i="0" dirty="0">
                <a:effectLst/>
                <a:latin typeface="Söhne"/>
              </a:rPr>
              <a:t>" represents the </a:t>
            </a:r>
            <a:r>
              <a:rPr lang="en-US" b="1" i="0" dirty="0">
                <a:effectLst/>
                <a:latin typeface="Söhne"/>
              </a:rPr>
              <a:t>Dependent</a:t>
            </a:r>
            <a:r>
              <a:rPr lang="en-US" b="0" i="0" dirty="0">
                <a:effectLst/>
                <a:latin typeface="Söhne"/>
              </a:rPr>
              <a:t> (</a:t>
            </a:r>
            <a:r>
              <a:rPr lang="en-US" b="1" i="0" dirty="0">
                <a:effectLst/>
                <a:latin typeface="Söhne"/>
              </a:rPr>
              <a:t>target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b="1" i="0" dirty="0">
                <a:effectLst/>
                <a:latin typeface="Söhne"/>
              </a:rPr>
              <a:t>variable</a:t>
            </a:r>
            <a:r>
              <a:rPr lang="en-US" b="0" i="0" dirty="0">
                <a:effectLst/>
                <a:latin typeface="Söhne"/>
              </a:rPr>
              <a:t>) that we want to predict or understand.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96CD8-39B4-AD17-DCB2-1B03801B15F5}"/>
              </a:ext>
            </a:extLst>
          </p:cNvPr>
          <p:cNvSpPr txBox="1"/>
          <p:nvPr/>
        </p:nvSpPr>
        <p:spPr>
          <a:xfrm>
            <a:off x="78658" y="3153697"/>
            <a:ext cx="7226710" cy="861774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/>
              <a:t>TRAIN TEST SPLIT</a:t>
            </a:r>
            <a:endParaRPr lang="en-IN" sz="3200" b="1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D9143-5351-8B9F-051E-634BEC292B51}"/>
              </a:ext>
            </a:extLst>
          </p:cNvPr>
          <p:cNvSpPr txBox="1"/>
          <p:nvPr/>
        </p:nvSpPr>
        <p:spPr>
          <a:xfrm>
            <a:off x="78658" y="4447376"/>
            <a:ext cx="8445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We divided the data into training (</a:t>
            </a:r>
            <a:r>
              <a:rPr lang="en-US" b="1" i="0" dirty="0">
                <a:effectLst/>
                <a:latin typeface="Söhne"/>
              </a:rPr>
              <a:t>80%)</a:t>
            </a:r>
            <a:r>
              <a:rPr lang="en-US" b="0" i="0" dirty="0">
                <a:effectLst/>
                <a:latin typeface="Söhne"/>
              </a:rPr>
              <a:t> and testing (</a:t>
            </a:r>
            <a:r>
              <a:rPr lang="en-US" b="1" i="0" dirty="0">
                <a:effectLst/>
                <a:latin typeface="Söhne"/>
              </a:rPr>
              <a:t>20%)</a:t>
            </a:r>
            <a:r>
              <a:rPr lang="en-US" b="0" i="0" dirty="0">
                <a:effectLst/>
                <a:latin typeface="Söhne"/>
              </a:rPr>
              <a:t> sets.</a:t>
            </a:r>
          </a:p>
          <a:p>
            <a:endParaRPr lang="en-US" b="0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Setting a random state of </a:t>
            </a:r>
            <a:r>
              <a:rPr lang="en-US" b="1" i="0" dirty="0">
                <a:effectLst/>
                <a:latin typeface="Söhne"/>
              </a:rPr>
              <a:t>123</a:t>
            </a:r>
            <a:r>
              <a:rPr lang="en-US" b="0" i="0" dirty="0">
                <a:effectLst/>
                <a:latin typeface="Söhne"/>
              </a:rPr>
              <a:t> ensures </a:t>
            </a:r>
            <a:r>
              <a:rPr lang="en-US" b="1" i="0" dirty="0">
                <a:effectLst/>
                <a:latin typeface="Söhne"/>
              </a:rPr>
              <a:t>consistent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b="1" i="0" dirty="0">
                <a:effectLst/>
                <a:latin typeface="Söhne"/>
              </a:rPr>
              <a:t>results</a:t>
            </a:r>
            <a:r>
              <a:rPr lang="en-US" b="0" i="0" dirty="0">
                <a:effectLst/>
                <a:latin typeface="Söhne"/>
              </a:rPr>
              <a:t>, and using stratify=</a:t>
            </a:r>
            <a:r>
              <a:rPr lang="en-US" b="1" i="0" dirty="0">
                <a:effectLst/>
                <a:latin typeface="Söhne"/>
              </a:rPr>
              <a:t>y</a:t>
            </a:r>
            <a:r>
              <a:rPr lang="en-US" b="0" i="0" dirty="0">
                <a:effectLst/>
                <a:latin typeface="Söhne"/>
              </a:rPr>
              <a:t> maintains a proportional </a:t>
            </a:r>
            <a:r>
              <a:rPr lang="en-US" b="1" i="0" dirty="0">
                <a:effectLst/>
                <a:latin typeface="Söhne"/>
              </a:rPr>
              <a:t>distribution</a:t>
            </a:r>
            <a:r>
              <a:rPr lang="en-US" b="0" i="0" dirty="0">
                <a:effectLst/>
                <a:latin typeface="Söhne"/>
              </a:rPr>
              <a:t> of the </a:t>
            </a:r>
            <a:r>
              <a:rPr lang="en-US" b="1" i="0" dirty="0">
                <a:effectLst/>
                <a:latin typeface="Söhne"/>
              </a:rPr>
              <a:t>target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b="1" i="0" dirty="0">
                <a:effectLst/>
                <a:latin typeface="Söhne"/>
              </a:rPr>
              <a:t>variable</a:t>
            </a:r>
            <a:r>
              <a:rPr lang="en-US" b="0" i="0" dirty="0">
                <a:effectLst/>
                <a:latin typeface="Söhne"/>
              </a:rPr>
              <a:t> in both sets.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5DD86-C80E-1E2F-FC32-F6ADC34F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98" y="4447376"/>
            <a:ext cx="2468481" cy="123407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82161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1F55C2-6A84-4C4E-2148-3B6A25236E4A}"/>
              </a:ext>
            </a:extLst>
          </p:cNvPr>
          <p:cNvSpPr txBox="1"/>
          <p:nvPr/>
        </p:nvSpPr>
        <p:spPr>
          <a:xfrm>
            <a:off x="4306528" y="294967"/>
            <a:ext cx="5014452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MODEL SELECTION</a:t>
            </a:r>
            <a:endParaRPr lang="en-IN" sz="32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F19F3-B068-E35A-A1BA-E00515D68D7C}"/>
              </a:ext>
            </a:extLst>
          </p:cNvPr>
          <p:cNvSpPr txBox="1"/>
          <p:nvPr/>
        </p:nvSpPr>
        <p:spPr>
          <a:xfrm>
            <a:off x="167149" y="1278195"/>
            <a:ext cx="61451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i="0" dirty="0">
                <a:effectLst/>
                <a:latin typeface="Helvetica Neue"/>
              </a:rPr>
              <a:t>I am planning to apply Five algorithms as they are effective in handling imbalanced datasets .And working best on Small datasets.</a:t>
            </a:r>
          </a:p>
          <a:p>
            <a:pPr algn="l"/>
            <a:endParaRPr lang="en-IN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effectLst/>
                <a:latin typeface="Helvetica Neue"/>
              </a:rPr>
              <a:t>LOGISTIC REGRESSION</a:t>
            </a:r>
          </a:p>
          <a:p>
            <a:pPr algn="l">
              <a:buFont typeface="+mj-lt"/>
              <a:buAutoNum type="arabicPeriod"/>
            </a:pPr>
            <a:endParaRPr lang="en-IN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effectLst/>
                <a:latin typeface="Helvetica Neue"/>
              </a:rPr>
              <a:t>NAIVE BAYES</a:t>
            </a:r>
          </a:p>
          <a:p>
            <a:pPr algn="l">
              <a:buFont typeface="+mj-lt"/>
              <a:buAutoNum type="arabicPeriod"/>
            </a:pPr>
            <a:endParaRPr lang="en-IN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effectLst/>
                <a:latin typeface="Helvetica Neue"/>
              </a:rPr>
              <a:t>SUPPORT VECTOR MACHINE</a:t>
            </a:r>
          </a:p>
          <a:p>
            <a:pPr algn="l">
              <a:buFont typeface="+mj-lt"/>
              <a:buAutoNum type="arabicPeriod"/>
            </a:pPr>
            <a:endParaRPr lang="en-IN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effectLst/>
                <a:latin typeface="Helvetica Neue"/>
              </a:rPr>
              <a:t>RANDOM FOREST</a:t>
            </a:r>
          </a:p>
          <a:p>
            <a:pPr algn="l">
              <a:buFont typeface="+mj-lt"/>
              <a:buAutoNum type="arabicPeriod"/>
            </a:pPr>
            <a:endParaRPr lang="en-IN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effectLst/>
                <a:latin typeface="Helvetica Neue"/>
              </a:rPr>
              <a:t>XGBOOST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3E6A1-7633-7267-3DC3-CA7130020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06" y="2231923"/>
            <a:ext cx="4331110" cy="4331110"/>
          </a:xfrm>
          <a:prstGeom prst="roundRect">
            <a:avLst>
              <a:gd name="adj" fmla="val 10903"/>
            </a:avLst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8701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20F16-8478-6B6E-4FCF-38E23AF6D0E4}"/>
              </a:ext>
            </a:extLst>
          </p:cNvPr>
          <p:cNvSpPr txBox="1"/>
          <p:nvPr/>
        </p:nvSpPr>
        <p:spPr>
          <a:xfrm>
            <a:off x="4439264" y="9833"/>
            <a:ext cx="3313471" cy="52322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ROC AUC SCORE 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3D8CE-F522-B0F4-8C61-040185001A2B}"/>
              </a:ext>
            </a:extLst>
          </p:cNvPr>
          <p:cNvSpPr txBox="1"/>
          <p:nvPr/>
        </p:nvSpPr>
        <p:spPr>
          <a:xfrm>
            <a:off x="139289" y="511034"/>
            <a:ext cx="102534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The ROC AUC (Receiver Operating Characteristic Area Under the Curve) score is a metric that measures the performance of a binary classification model. It is a good metric for imbalanced datasets because it considers both true positive and false positive rates, providing a comprehensive evaluation of the model's ability to correctly classify both classes despite imbalanced class distributions.</a:t>
            </a:r>
            <a:endParaRPr lang="en-I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AE8E3-2E4A-3595-FCD1-09B440D27C07}"/>
              </a:ext>
            </a:extLst>
          </p:cNvPr>
          <p:cNvSpPr txBox="1"/>
          <p:nvPr/>
        </p:nvSpPr>
        <p:spPr>
          <a:xfrm>
            <a:off x="4247536" y="1588252"/>
            <a:ext cx="4208207" cy="52322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MODEL EVALUATION </a:t>
            </a:r>
            <a:endParaRPr lang="en-IN" sz="2800"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279E6DD-BA69-B053-CD8F-E4A765830A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755765"/>
              </p:ext>
            </p:extLst>
          </p:nvPr>
        </p:nvGraphicFramePr>
        <p:xfrm>
          <a:off x="139289" y="2214088"/>
          <a:ext cx="5278285" cy="2839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C33704A-EEFF-05AD-8F70-677317D70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103638"/>
              </p:ext>
            </p:extLst>
          </p:nvPr>
        </p:nvGraphicFramePr>
        <p:xfrm>
          <a:off x="6254954" y="2214088"/>
          <a:ext cx="5599471" cy="2839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8D1DFEC-AAB4-19B8-1A24-D62151F85579}"/>
              </a:ext>
            </a:extLst>
          </p:cNvPr>
          <p:cNvSpPr txBox="1"/>
          <p:nvPr/>
        </p:nvSpPr>
        <p:spPr>
          <a:xfrm>
            <a:off x="758721" y="5576857"/>
            <a:ext cx="105303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1200" b="0" i="0" dirty="0">
                <a:effectLst/>
                <a:latin typeface="Helvetica Neue"/>
              </a:rPr>
              <a:t>Five ML Algorithms: </a:t>
            </a:r>
            <a:r>
              <a:rPr lang="en-IN" sz="1200" b="1" i="0" dirty="0">
                <a:effectLst/>
                <a:latin typeface="Helvetica Neue"/>
              </a:rPr>
              <a:t>Logistic Regression, Naive Bayes, Support Vector Machine, Random Forest, and </a:t>
            </a:r>
            <a:r>
              <a:rPr lang="en-IN" sz="1200" b="1" i="0" dirty="0" err="1">
                <a:effectLst/>
                <a:latin typeface="Helvetica Neue"/>
              </a:rPr>
              <a:t>XGBoost</a:t>
            </a:r>
            <a:r>
              <a:rPr lang="en-IN" sz="1200" b="1" i="0" dirty="0">
                <a:effectLst/>
                <a:latin typeface="Helvetica Neue"/>
              </a:rPr>
              <a:t>.</a:t>
            </a:r>
            <a:endParaRPr lang="en-IN" sz="1200" b="0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IN" sz="1200" b="0" i="0" dirty="0">
                <a:effectLst/>
                <a:latin typeface="Helvetica Neue"/>
              </a:rPr>
              <a:t>Initial Performance: </a:t>
            </a:r>
            <a:r>
              <a:rPr lang="en-IN" sz="1200" b="1" i="0" dirty="0">
                <a:effectLst/>
                <a:latin typeface="Helvetica Neue"/>
              </a:rPr>
              <a:t>Random Forest initially outperformed other algorithms based on ROC AUC scores.</a:t>
            </a:r>
            <a:endParaRPr lang="en-IN" sz="1200" b="0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IN" sz="1200" b="0" i="0" dirty="0">
                <a:effectLst/>
                <a:latin typeface="Helvetica Neue"/>
              </a:rPr>
              <a:t>Hyperparameter Tuning: </a:t>
            </a:r>
            <a:r>
              <a:rPr lang="en-IN" sz="1200" b="1" i="0" dirty="0" err="1">
                <a:effectLst/>
                <a:latin typeface="Helvetica Neue"/>
              </a:rPr>
              <a:t>XGBoost</a:t>
            </a:r>
            <a:r>
              <a:rPr lang="en-IN" sz="1200" b="1" i="0" dirty="0">
                <a:effectLst/>
                <a:latin typeface="Helvetica Neue"/>
              </a:rPr>
              <a:t> achieved the highest ROC AUC score of 0.856769 after tuning, surpassing Random Forest and other algorithms.</a:t>
            </a:r>
            <a:endParaRPr lang="en-IN" sz="1200" b="0" i="0" dirty="0">
              <a:effectLst/>
              <a:latin typeface="Helvetica Neu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808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667AD0-6775-7AC7-B4AA-5DC330826AC2}"/>
              </a:ext>
            </a:extLst>
          </p:cNvPr>
          <p:cNvSpPr txBox="1"/>
          <p:nvPr/>
        </p:nvSpPr>
        <p:spPr>
          <a:xfrm>
            <a:off x="973393" y="6036157"/>
            <a:ext cx="10520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effectLst/>
                <a:latin typeface="Helvetica Neue"/>
              </a:rPr>
              <a:t>Recommendation: Based on these results, </a:t>
            </a:r>
            <a:r>
              <a:rPr lang="en-US" sz="1400" b="1" i="1" dirty="0" err="1">
                <a:effectLst/>
                <a:latin typeface="Helvetica Neue"/>
              </a:rPr>
              <a:t>XGBoost</a:t>
            </a:r>
            <a:r>
              <a:rPr lang="en-US" sz="1400" b="1" i="1" dirty="0">
                <a:effectLst/>
                <a:latin typeface="Helvetica Neue"/>
              </a:rPr>
              <a:t> is recommended as the preferred model for predicting churn in this dataset. However, further analysis and model refinement may be beneficial for even better predictive performance.</a:t>
            </a:r>
            <a:endParaRPr lang="en-IN" sz="14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DFEFE-AC2F-AD8B-4B61-1502563F0A46}"/>
              </a:ext>
            </a:extLst>
          </p:cNvPr>
          <p:cNvSpPr txBox="1"/>
          <p:nvPr/>
        </p:nvSpPr>
        <p:spPr>
          <a:xfrm>
            <a:off x="0" y="0"/>
            <a:ext cx="3470788" cy="66729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/>
              <a:t>CONCLUSION</a:t>
            </a:r>
            <a:endParaRPr lang="en-IN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03D1D-034C-9222-082B-22E85B31E288}"/>
              </a:ext>
            </a:extLst>
          </p:cNvPr>
          <p:cNvSpPr txBox="1"/>
          <p:nvPr/>
        </p:nvSpPr>
        <p:spPr>
          <a:xfrm>
            <a:off x="7079225" y="1759974"/>
            <a:ext cx="4670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Helvetica Neue"/>
              </a:rPr>
              <a:t>Data</a:t>
            </a:r>
            <a:r>
              <a:rPr lang="en-US" i="0" dirty="0">
                <a:effectLst/>
                <a:latin typeface="Helvetica Neue"/>
              </a:rPr>
              <a:t> </a:t>
            </a:r>
            <a:r>
              <a:rPr lang="en-US" b="1" i="0" dirty="0">
                <a:effectLst/>
                <a:latin typeface="Helvetica Neue"/>
              </a:rPr>
              <a:t>Preparation</a:t>
            </a:r>
            <a:r>
              <a:rPr lang="en-US" i="0" dirty="0">
                <a:effectLst/>
                <a:latin typeface="Helvetica Neue"/>
              </a:rPr>
              <a:t>: Proper preprocessing techniques were applied to handle categorical features, scale data, and address class imbalance.</a:t>
            </a:r>
          </a:p>
          <a:p>
            <a:pPr algn="l">
              <a:buFont typeface="+mj-lt"/>
              <a:buAutoNum type="arabicPeriod"/>
            </a:pPr>
            <a:endParaRPr lang="en-US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Helvetica Neue"/>
              </a:rPr>
              <a:t>Model</a:t>
            </a:r>
            <a:r>
              <a:rPr lang="en-US" i="0" dirty="0">
                <a:effectLst/>
                <a:latin typeface="Helvetica Neue"/>
              </a:rPr>
              <a:t> </a:t>
            </a:r>
            <a:r>
              <a:rPr lang="en-US" b="1" i="0" dirty="0">
                <a:effectLst/>
                <a:latin typeface="Helvetica Neue"/>
              </a:rPr>
              <a:t>Performance</a:t>
            </a:r>
            <a:r>
              <a:rPr lang="en-US" i="0" dirty="0">
                <a:effectLst/>
                <a:latin typeface="Helvetica Neue"/>
              </a:rPr>
              <a:t>: </a:t>
            </a:r>
            <a:r>
              <a:rPr lang="en-US" i="0" dirty="0" err="1">
                <a:effectLst/>
                <a:latin typeface="Helvetica Neue"/>
              </a:rPr>
              <a:t>XGBoost</a:t>
            </a:r>
            <a:r>
              <a:rPr lang="en-US" i="0" dirty="0">
                <a:effectLst/>
                <a:latin typeface="Helvetica Neue"/>
              </a:rPr>
              <a:t>, after hyperparameter tuning, demonstrated superior performance with the highest ROC AUC score, indicating its effectiveness in predicting churn.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B608E-E4CA-9F90-D53B-18A8A24CC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935160"/>
            <a:ext cx="5152504" cy="47445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6E033-F56A-972D-ED84-83185ED12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D835-0DCA-180F-608D-A34EE50C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10" y="838416"/>
            <a:ext cx="4555154" cy="717321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3600" b="1" dirty="0"/>
              <a:t>DATASETS STORY</a:t>
            </a:r>
            <a:endParaRPr lang="en-IN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FCB34-58E5-1560-42DC-8BA8CD4F4627}"/>
              </a:ext>
            </a:extLst>
          </p:cNvPr>
          <p:cNvSpPr txBox="1"/>
          <p:nvPr/>
        </p:nvSpPr>
        <p:spPr>
          <a:xfrm>
            <a:off x="5997677" y="2217999"/>
            <a:ext cx="50242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Helvetica Neue"/>
              </a:rPr>
              <a:t>It consists of </a:t>
            </a:r>
            <a:r>
              <a:rPr lang="en-US" b="1" i="0" dirty="0">
                <a:effectLst/>
                <a:latin typeface="Helvetica Neue"/>
              </a:rPr>
              <a:t>10000 observations and 12 variables.</a:t>
            </a:r>
          </a:p>
          <a:p>
            <a:pPr algn="l"/>
            <a:endParaRPr lang="en-US" b="0" i="0" dirty="0">
              <a:effectLst/>
              <a:latin typeface="Helvetica Neue"/>
            </a:endParaRPr>
          </a:p>
          <a:p>
            <a:pPr algn="l"/>
            <a:r>
              <a:rPr lang="en-US" b="0" i="0" dirty="0">
                <a:effectLst/>
                <a:latin typeface="Helvetica Neue"/>
              </a:rPr>
              <a:t>2.Independent variables contain information about customers.</a:t>
            </a:r>
          </a:p>
          <a:p>
            <a:pPr algn="l"/>
            <a:endParaRPr lang="en-US" b="0" i="0" dirty="0">
              <a:effectLst/>
              <a:latin typeface="Helvetica Neue"/>
            </a:endParaRPr>
          </a:p>
          <a:p>
            <a:pPr algn="l"/>
            <a:r>
              <a:rPr lang="en-US" b="0" i="0" dirty="0">
                <a:effectLst/>
                <a:latin typeface="Helvetica Neue"/>
              </a:rPr>
              <a:t>3.Dependent variable refers to customer abandonment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/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b="0" i="0" dirty="0">
                <a:effectLst/>
                <a:latin typeface="Helvetica Neue"/>
              </a:rPr>
              <a:t>4. Target Variable is churn.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5D431-F442-4B4A-66E3-2F38D3BB1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87" y="2525659"/>
            <a:ext cx="3562427" cy="331470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06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24F87-CB27-6BC9-1B1B-7403EDC3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96" y="172282"/>
            <a:ext cx="6688754" cy="87463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3600" b="1" dirty="0"/>
              <a:t>EXPLORATORY DATA ANALYSIS</a:t>
            </a:r>
            <a:br>
              <a:rPr lang="en-IN" sz="3600" b="1" dirty="0"/>
            </a:b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086D4-FC6D-9EF1-6C57-E2878A54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177" y="1885769"/>
            <a:ext cx="7155785" cy="45346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Exploratory Data Analysis (EDA) helped us understand the data structure, find patterns, identify trends, and gain valuable insights from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From EDA we analyze, the distribution of each features, checking the correlation between the features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Using visuals helped us see the data clearly, understand customer behavior, and pinpoint factors that might cause customers to leave.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The datasets is clean ,there is no </a:t>
            </a:r>
            <a:r>
              <a:rPr lang="en-US" b="1" dirty="0">
                <a:latin typeface="Söhne"/>
              </a:rPr>
              <a:t>NULL</a:t>
            </a:r>
            <a:r>
              <a:rPr lang="en-US" dirty="0">
                <a:latin typeface="Söhne"/>
              </a:rPr>
              <a:t> &amp; </a:t>
            </a:r>
            <a:r>
              <a:rPr lang="en-US" b="1" dirty="0">
                <a:latin typeface="Söhne"/>
              </a:rPr>
              <a:t>DUPLICATE</a:t>
            </a:r>
            <a:r>
              <a:rPr lang="en-US" dirty="0">
                <a:latin typeface="Söhne"/>
              </a:rPr>
              <a:t> VALUES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EEA9E-F926-3EB9-2B1E-AC0D9249A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0" y="2920182"/>
            <a:ext cx="3862983" cy="217292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59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DFF9B-2463-62E6-0099-29F74315F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1" y="364227"/>
            <a:ext cx="3385114" cy="3342534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DISTRIBUTION OF TARGET VARIABLE</a:t>
            </a:r>
            <a:endParaRPr lang="en-IN" sz="36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CC031F9-D2DD-350F-CF99-38AA98F77B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006224"/>
              </p:ext>
            </p:extLst>
          </p:nvPr>
        </p:nvGraphicFramePr>
        <p:xfrm>
          <a:off x="5633884" y="1578289"/>
          <a:ext cx="7002209" cy="4661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277E39-7E81-6635-FDA4-63B31D50455D}"/>
              </a:ext>
            </a:extLst>
          </p:cNvPr>
          <p:cNvSpPr txBox="1"/>
          <p:nvPr/>
        </p:nvSpPr>
        <p:spPr>
          <a:xfrm>
            <a:off x="314632" y="3429000"/>
            <a:ext cx="6754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Helvetica Neue"/>
              </a:rPr>
              <a:t>From above pie chart we can see that our target variable distribution is highly imbalanced.</a:t>
            </a:r>
          </a:p>
          <a:p>
            <a:pPr algn="l"/>
            <a:endParaRPr lang="en-US" b="0" i="0" dirty="0">
              <a:effectLst/>
              <a:latin typeface="Helvetica Neue"/>
            </a:endParaRPr>
          </a:p>
          <a:p>
            <a:pPr algn="l"/>
            <a:r>
              <a:rPr lang="en-US" b="0" i="0" dirty="0">
                <a:effectLst/>
                <a:latin typeface="Helvetica Neue"/>
              </a:rPr>
              <a:t>2.Majority of the customers is Retained </a:t>
            </a:r>
            <a:r>
              <a:rPr lang="en-US" b="1" i="0" dirty="0">
                <a:effectLst/>
                <a:latin typeface="Helvetica Neue"/>
              </a:rPr>
              <a:t>(79.63%)</a:t>
            </a:r>
          </a:p>
          <a:p>
            <a:pPr algn="l"/>
            <a:endParaRPr lang="en-US" b="0" i="0" dirty="0">
              <a:effectLst/>
              <a:latin typeface="Helvetica Neue"/>
            </a:endParaRPr>
          </a:p>
          <a:p>
            <a:pPr algn="l"/>
            <a:r>
              <a:rPr lang="en-US" b="0" i="0" dirty="0">
                <a:effectLst/>
                <a:latin typeface="Helvetica Neue"/>
              </a:rPr>
              <a:t>3.Only </a:t>
            </a:r>
            <a:r>
              <a:rPr lang="en-US" b="1" i="0" dirty="0">
                <a:effectLst/>
                <a:latin typeface="Helvetica Neue"/>
              </a:rPr>
              <a:t>(20.37%)</a:t>
            </a:r>
            <a:r>
              <a:rPr lang="en-US" b="0" i="0" dirty="0">
                <a:effectLst/>
                <a:latin typeface="Helvetica Neue"/>
              </a:rPr>
              <a:t> customers are Churning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25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A5547B-D522-A26E-E332-DD40061922AD}"/>
              </a:ext>
            </a:extLst>
          </p:cNvPr>
          <p:cNvSpPr txBox="1"/>
          <p:nvPr/>
        </p:nvSpPr>
        <p:spPr>
          <a:xfrm>
            <a:off x="4134464" y="108155"/>
            <a:ext cx="3923071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/>
              <a:t>VISUALIZATIONS</a:t>
            </a:r>
            <a:endParaRPr lang="en-IN" sz="3600"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E47D910-AB26-DC30-8230-27C15A51D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097268"/>
              </p:ext>
            </p:extLst>
          </p:nvPr>
        </p:nvGraphicFramePr>
        <p:xfrm>
          <a:off x="-22123" y="1228874"/>
          <a:ext cx="4134464" cy="300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2449D0C-E9CB-9011-19DE-3F149FFC7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4578656"/>
              </p:ext>
            </p:extLst>
          </p:nvPr>
        </p:nvGraphicFramePr>
        <p:xfrm>
          <a:off x="8190271" y="1228874"/>
          <a:ext cx="4001729" cy="300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8110B42-94D0-B727-0F8B-5C6CDD31B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378240"/>
              </p:ext>
            </p:extLst>
          </p:nvPr>
        </p:nvGraphicFramePr>
        <p:xfrm>
          <a:off x="4028767" y="3736258"/>
          <a:ext cx="4134464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DD67C97-4CD8-EA41-DDBD-A585408556F1}"/>
              </a:ext>
            </a:extLst>
          </p:cNvPr>
          <p:cNvSpPr txBox="1"/>
          <p:nvPr/>
        </p:nvSpPr>
        <p:spPr>
          <a:xfrm>
            <a:off x="4594120" y="1890636"/>
            <a:ext cx="33331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dirty="0"/>
              <a:t>Majority of the customer are Male(54.57%)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2.On </a:t>
            </a:r>
            <a:r>
              <a:rPr lang="en-US" sz="1400" dirty="0" err="1"/>
              <a:t>otherside</a:t>
            </a:r>
            <a:r>
              <a:rPr lang="en-US" sz="1400" dirty="0"/>
              <a:t> Female are (45.43%)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E35F6-69A0-EAB8-0025-EF4F5EDBD4DE}"/>
              </a:ext>
            </a:extLst>
          </p:cNvPr>
          <p:cNvSpPr txBox="1"/>
          <p:nvPr/>
        </p:nvSpPr>
        <p:spPr>
          <a:xfrm>
            <a:off x="432618" y="4996299"/>
            <a:ext cx="3224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dirty="0"/>
              <a:t>Majority of customer have credit card(70.55%).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2.(29.45%) customer does not have credit card.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FC006-AA22-B7F9-CC2C-18229D820D57}"/>
              </a:ext>
            </a:extLst>
          </p:cNvPr>
          <p:cNvSpPr txBox="1"/>
          <p:nvPr/>
        </p:nvSpPr>
        <p:spPr>
          <a:xfrm>
            <a:off x="8681884" y="4996299"/>
            <a:ext cx="3406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dirty="0"/>
              <a:t>51.51% are Active customer.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2.48.49 are Non Active customer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71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25209BB-B6EF-03DA-A369-56E961469D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279478"/>
              </p:ext>
            </p:extLst>
          </p:nvPr>
        </p:nvGraphicFramePr>
        <p:xfrm>
          <a:off x="173703" y="336209"/>
          <a:ext cx="3857523" cy="2800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9308166-B0F3-DBE8-F068-505FACEEA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307562"/>
              </p:ext>
            </p:extLst>
          </p:nvPr>
        </p:nvGraphicFramePr>
        <p:xfrm>
          <a:off x="173703" y="3800168"/>
          <a:ext cx="4044336" cy="2502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57F5D79-9FEF-AB15-8AA7-5ADB4D12EAC8}"/>
              </a:ext>
            </a:extLst>
          </p:cNvPr>
          <p:cNvSpPr txBox="1"/>
          <p:nvPr/>
        </p:nvSpPr>
        <p:spPr>
          <a:xfrm>
            <a:off x="5004620" y="1268361"/>
            <a:ext cx="5810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The majority of male customers 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(70.85%)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and female customers 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(70.27%)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own a credit card. However, there are more male customers without a credit card compared to female customers, suggesting an opportunity for targeted marketing or financial services to increase credit card adoption among male customers.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F9D00-942F-558A-F459-588E1DF321EC}"/>
              </a:ext>
            </a:extLst>
          </p:cNvPr>
          <p:cNvSpPr txBox="1"/>
          <p:nvPr/>
        </p:nvSpPr>
        <p:spPr>
          <a:xfrm>
            <a:off x="5348750" y="4542502"/>
            <a:ext cx="404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About half of male 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(52.54%)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and female 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(50.27%)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customers are active.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Gender doesn't significantly affect activity levels.</a:t>
            </a:r>
          </a:p>
          <a:p>
            <a:pPr algn="l"/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en-IN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91A21D6-2727-BA7D-C90F-27A586CB9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496" y="0"/>
            <a:ext cx="31496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3F8DB36-DFE8-0198-F7FD-A98F4DE61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04" y="152400"/>
            <a:ext cx="31496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225F02D8-907F-784D-8F39-002B2AB65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1496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67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361225F-E750-A920-83C9-268A336DE6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557957"/>
              </p:ext>
            </p:extLst>
          </p:nvPr>
        </p:nvGraphicFramePr>
        <p:xfrm>
          <a:off x="301523" y="346040"/>
          <a:ext cx="5794478" cy="5818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2600E5-0BC0-E442-397D-AE5D8DCA571E}"/>
              </a:ext>
            </a:extLst>
          </p:cNvPr>
          <p:cNvSpPr txBox="1"/>
          <p:nvPr/>
        </p:nvSpPr>
        <p:spPr>
          <a:xfrm>
            <a:off x="7266038" y="1887794"/>
            <a:ext cx="37460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France has the most churning customers, followed by Germany and then Spain. </a:t>
            </a:r>
          </a:p>
          <a:p>
            <a:endParaRPr lang="en-US" dirty="0">
              <a:solidFill>
                <a:srgbClr val="ECECEC"/>
              </a:solidFill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However, Spain has the highest retention rate (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83.33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%), followed by France (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83.88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%) and then Germany (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67.58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%). </a:t>
            </a:r>
          </a:p>
          <a:p>
            <a:endParaRPr lang="en-US" dirty="0">
              <a:solidFill>
                <a:srgbClr val="ECECEC"/>
              </a:solidFill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This suggests 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France's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retention efforts are effective despite high churn, while Germany may need to improve its retention strategies.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614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B2CE238-7ACA-696F-BECF-F47A97940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337815"/>
              </p:ext>
            </p:extLst>
          </p:nvPr>
        </p:nvGraphicFramePr>
        <p:xfrm>
          <a:off x="0" y="0"/>
          <a:ext cx="5437239" cy="3549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Arrow: Chevron 4">
            <a:extLst>
              <a:ext uri="{FF2B5EF4-FFF2-40B4-BE49-F238E27FC236}">
                <a16:creationId xmlns:a16="http://schemas.microsoft.com/office/drawing/2014/main" id="{442AC481-BF0C-7E8E-BC79-8422FB3D77D2}"/>
              </a:ext>
            </a:extLst>
          </p:cNvPr>
          <p:cNvSpPr/>
          <p:nvPr/>
        </p:nvSpPr>
        <p:spPr>
          <a:xfrm>
            <a:off x="5574891" y="1759974"/>
            <a:ext cx="403122" cy="35396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F067923-C735-4522-BA39-E68BDE91E7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305290"/>
              </p:ext>
            </p:extLst>
          </p:nvPr>
        </p:nvGraphicFramePr>
        <p:xfrm>
          <a:off x="154039" y="3598606"/>
          <a:ext cx="5745316" cy="3116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Arrow: Chevron 8">
            <a:extLst>
              <a:ext uri="{FF2B5EF4-FFF2-40B4-BE49-F238E27FC236}">
                <a16:creationId xmlns:a16="http://schemas.microsoft.com/office/drawing/2014/main" id="{E4988C39-0479-C8A8-07CF-6EB1CC4BBDFF}"/>
              </a:ext>
            </a:extLst>
          </p:cNvPr>
          <p:cNvSpPr/>
          <p:nvPr/>
        </p:nvSpPr>
        <p:spPr>
          <a:xfrm>
            <a:off x="5574891" y="4699819"/>
            <a:ext cx="403122" cy="35396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C40832-4190-CA66-188C-4B14BF45E221}"/>
              </a:ext>
            </a:extLst>
          </p:cNvPr>
          <p:cNvSpPr txBox="1"/>
          <p:nvPr/>
        </p:nvSpPr>
        <p:spPr>
          <a:xfrm>
            <a:off x="6685935" y="1288026"/>
            <a:ext cx="4788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Credit card holders show a slightly higher retention rate (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79.8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%) than non-cardholders (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79.17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%), despite higher churn among cardholders, suggesting a correlation between credit card ownership and retention rates.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19A592-74D6-A96E-A0B2-153680D36061}"/>
              </a:ext>
            </a:extLst>
          </p:cNvPr>
          <p:cNvSpPr txBox="1"/>
          <p:nvPr/>
        </p:nvSpPr>
        <p:spPr>
          <a:xfrm>
            <a:off x="6685935" y="4001729"/>
            <a:ext cx="4788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Active customers have a higher retention rate (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85.9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%) than inactive ones (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73.13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%), showing the impact of customer activity on retention. Engagement strategies can boost retention and reduce churn.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51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4F4C8D3-F43A-C097-2176-D7EF97F4B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936773"/>
              </p:ext>
            </p:extLst>
          </p:nvPr>
        </p:nvGraphicFramePr>
        <p:xfrm>
          <a:off x="124543" y="166603"/>
          <a:ext cx="4299973" cy="285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02A8E8F-205E-AB37-F47C-F26851346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6747443"/>
              </p:ext>
            </p:extLst>
          </p:nvPr>
        </p:nvGraphicFramePr>
        <p:xfrm>
          <a:off x="7665885" y="3709764"/>
          <a:ext cx="4526115" cy="3070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F32246-71D5-0F5A-84F8-5DC9C94970AB}"/>
              </a:ext>
            </a:extLst>
          </p:cNvPr>
          <p:cNvSpPr txBox="1"/>
          <p:nvPr/>
        </p:nvSpPr>
        <p:spPr>
          <a:xfrm>
            <a:off x="5683045" y="281554"/>
            <a:ext cx="47293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i="0" dirty="0">
                <a:effectLst/>
                <a:latin typeface="Helvetica Neue"/>
              </a:rPr>
              <a:t>The customer have one year relationship with bank majority are churning.</a:t>
            </a:r>
          </a:p>
          <a:p>
            <a:pPr algn="l">
              <a:buFont typeface="+mj-lt"/>
              <a:buAutoNum type="arabicPeriod"/>
            </a:pPr>
            <a:endParaRPr lang="en-US" sz="1600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sz="1600" i="0" dirty="0">
                <a:effectLst/>
                <a:latin typeface="Helvetica Neue"/>
              </a:rPr>
              <a:t>From 1 to 9 years relations majority of them are churning</a:t>
            </a:r>
          </a:p>
          <a:p>
            <a:pPr algn="l">
              <a:buFont typeface="+mj-lt"/>
              <a:buAutoNum type="arabicPeriod"/>
            </a:pPr>
            <a:endParaRPr lang="en-US" sz="1600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sz="1600" i="0" dirty="0">
                <a:effectLst/>
                <a:latin typeface="Helvetica Neue"/>
              </a:rPr>
              <a:t>Customer with 0 and 10 are in minority those who are churning.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8592D-DC0F-CA86-72A1-1C1477C2F47D}"/>
              </a:ext>
            </a:extLst>
          </p:cNvPr>
          <p:cNvSpPr txBox="1"/>
          <p:nvPr/>
        </p:nvSpPr>
        <p:spPr>
          <a:xfrm>
            <a:off x="124543" y="4194565"/>
            <a:ext cx="61451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i="0" dirty="0">
                <a:effectLst/>
                <a:latin typeface="Helvetica Neue"/>
              </a:rPr>
              <a:t>Customers with more products tend to have higher retention rates. Specifically, customers with one product have the highest churn rate, followed by those with two, three, and four products successively.</a:t>
            </a:r>
          </a:p>
          <a:p>
            <a:pPr algn="l">
              <a:buFont typeface="+mj-lt"/>
              <a:buAutoNum type="arabicPeriod"/>
            </a:pPr>
            <a:endParaRPr lang="en-US" sz="1600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sz="1600" i="0" dirty="0">
                <a:effectLst/>
                <a:latin typeface="Helvetica Neue"/>
              </a:rPr>
              <a:t>This suggests that increasing the number of products per customer may lead to higher retention rates, indicating potential opportunities for upselling or cross-selling strategies to improve customer loyalty.</a:t>
            </a:r>
          </a:p>
          <a:p>
            <a:endParaRPr lang="en-IN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E909A946-0609-BF91-6899-BACF413AC7E8}"/>
              </a:ext>
            </a:extLst>
          </p:cNvPr>
          <p:cNvSpPr/>
          <p:nvPr/>
        </p:nvSpPr>
        <p:spPr>
          <a:xfrm>
            <a:off x="6469626" y="5083277"/>
            <a:ext cx="786580" cy="46211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6EEB6C-5D85-EF3D-1068-6E0F7B5A4425}"/>
              </a:ext>
            </a:extLst>
          </p:cNvPr>
          <p:cNvSpPr/>
          <p:nvPr/>
        </p:nvSpPr>
        <p:spPr>
          <a:xfrm>
            <a:off x="4601497" y="1170039"/>
            <a:ext cx="796413" cy="462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755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211</TotalTime>
  <Words>1022</Words>
  <Application>Microsoft Office PowerPoint</Application>
  <PresentationFormat>Widescreen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Bahnschrift SemiBold</vt:lpstr>
      <vt:lpstr>Century Gothic</vt:lpstr>
      <vt:lpstr>Helvetica Neue</vt:lpstr>
      <vt:lpstr>Söhne</vt:lpstr>
      <vt:lpstr>Wingdings 3</vt:lpstr>
      <vt:lpstr>Ion</vt:lpstr>
      <vt:lpstr>PowerPoint Presentation</vt:lpstr>
      <vt:lpstr>DATASETS STORY</vt:lpstr>
      <vt:lpstr>EXPLORATORY DATA ANALYSIS </vt:lpstr>
      <vt:lpstr>DISTRIBUTION OF TARGET 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Aftab Khan</dc:creator>
  <cp:lastModifiedBy>Aftab Khan</cp:lastModifiedBy>
  <cp:revision>3</cp:revision>
  <dcterms:created xsi:type="dcterms:W3CDTF">2024-03-26T09:34:21Z</dcterms:created>
  <dcterms:modified xsi:type="dcterms:W3CDTF">2024-03-26T13:06:00Z</dcterms:modified>
</cp:coreProperties>
</file>